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5143500" cx="9144000"/>
  <p:notesSz cx="6858000" cy="9144000"/>
  <p:embeddedFontLst>
    <p:embeddedFont>
      <p:font typeface="Raleway"/>
      <p:regular r:id="rId96"/>
      <p:bold r:id="rId97"/>
      <p:italic r:id="rId98"/>
      <p:boldItalic r:id="rId99"/>
    </p:embeddedFont>
    <p:embeddedFont>
      <p:font typeface="Lobster"/>
      <p:regular r:id="rId100"/>
    </p:embeddedFont>
    <p:embeddedFont>
      <p:font typeface="Lato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schemas.openxmlformats.org/officeDocument/2006/relationships/font" Target="fonts/Lato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Lato-italic.fntdata"/><Relationship Id="rId102" Type="http://schemas.openxmlformats.org/officeDocument/2006/relationships/font" Target="fonts/Lato-bold.fntdata"/><Relationship Id="rId101" Type="http://schemas.openxmlformats.org/officeDocument/2006/relationships/font" Target="fonts/Lato-regular.fntdata"/><Relationship Id="rId100" Type="http://schemas.openxmlformats.org/officeDocument/2006/relationships/font" Target="fonts/Lobster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Raleway-bold.fntdata"/><Relationship Id="rId96" Type="http://schemas.openxmlformats.org/officeDocument/2006/relationships/font" Target="fonts/Raleway-regular.fntdata"/><Relationship Id="rId11" Type="http://schemas.openxmlformats.org/officeDocument/2006/relationships/slide" Target="slides/slide5.xml"/><Relationship Id="rId99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98" Type="http://schemas.openxmlformats.org/officeDocument/2006/relationships/font" Target="fonts/Raleway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  <a:defRPr b="1" i="0" sz="42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Font typeface="Lato"/>
              <a:buAutoNum type="arabicPeriod"/>
              <a:defRPr b="0" i="0" sz="13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lpha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roman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rabi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lpha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roman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rabi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lpha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Font typeface="Lato"/>
              <a:buAutoNum type="roman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4" name="Google Shape;114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8" name="Google Shape;118;p17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17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7" name="Google Shape;127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1" name="Google Shape;131;p18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132" name="Google Shape;132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8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2" name="Google Shape;142;p19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143" name="Google Shape;143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19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1" name="Google Shape;151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8" name="Google Shape;158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3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165" name="Google Shape;165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2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0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/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77" name="Google Shape;177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b="1" i="0" sz="8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Font typeface="Lato"/>
              <a:buAutoNum type="arabicPeriod"/>
              <a:defRPr b="0" i="0" sz="13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lpha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roman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rabi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lpha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roman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rabi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Font typeface="Lato"/>
              <a:buAutoNum type="alpha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Font typeface="Lato"/>
              <a:buAutoNum type="romanLcPeriod"/>
              <a:defRPr b="0" i="0" sz="11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39" name="Google Shape;3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eckpoint">
  <p:cSld name="BIG_NUMBER"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473" y="4471928"/>
            <a:ext cx="160569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8" name="Google Shape;48;p6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730000" y="281825"/>
            <a:ext cx="7688400" cy="4190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0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0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0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0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0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0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0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0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7" name="Google Shape;57;p7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58" name="Google Shape;58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7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Raleway"/>
              <a:buNone/>
              <a:defRPr b="1" i="0" sz="26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8" name="Google Shape;68;p8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69" name="Google Shape;69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8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b="0" i="0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7" name="Google Shape;7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b="1" i="0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4" name="Google Shape;8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remix.ethereum.or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remix.ethereum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remix.ethereum.org" TargetMode="External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remix.ethereum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remix.ethereum.or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remix.ethereum.org" TargetMode="External"/><Relationship Id="rId4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emix.ethereum.org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solidity.readthedocs.io/en/v0.4.24/types.html#types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solidity.readthedocs.io/en/v0.4.24/types.html#types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solidity.readthedocs.io/en/v0.4.24/contracts.html#visibility-and-getters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solidity.readthedocs.io/en/v0.4.24/contracts.html#visibility-and-getters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solidity.readthedocs.io/en/v0.4.24/types.html#types" TargetMode="External"/><Relationship Id="rId4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emix.ethereum.org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solidity.readthedocs.io/en/v0.4.24/types.html#types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solidity.readthedocs.io/en/v0.4.24/types.html#types" TargetMode="External"/><Relationship Id="rId4" Type="http://schemas.openxmlformats.org/officeDocument/2006/relationships/image" Target="../media/image1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solidity.readthedocs.io/en/v0.4.24/types.html#types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solidity.readthedocs.io/en/v0.4.24/types.html#types" TargetMode="External"/><Relationship Id="rId4" Type="http://schemas.openxmlformats.org/officeDocument/2006/relationships/image" Target="../media/image1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solidity.readthedocs.io/en/v0.4.24/types.html#types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solidity.readthedocs.io/en/v0.4.24/types.html#types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solidity.readthedocs.io/en/v0.4.24/types.html#types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://solidity.readthedocs.io/en/v0.4.24/types.html#types" TargetMode="External"/><Relationship Id="rId4" Type="http://schemas.openxmlformats.org/officeDocument/2006/relationships/image" Target="../media/image1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remix.ethereum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3907143" y="1201175"/>
            <a:ext cx="1394700" cy="651000"/>
          </a:xfrm>
          <a:prstGeom prst="ellipse">
            <a:avLst/>
          </a:prstGeom>
          <a:solidFill>
            <a:srgbClr val="0B5394">
              <a:alpha val="63529"/>
            </a:srgbClr>
          </a:solidFill>
          <a:ln>
            <a:noFill/>
          </a:ln>
          <a:effectLst>
            <a:outerShdw blurRad="57150" rotWithShape="0" algn="bl" dir="5400000" dist="57150">
              <a:srgbClr val="073763">
                <a:alpha val="66666"/>
              </a:srgbClr>
            </a:outerShdw>
            <a:reflection blurRad="0" dir="5400000" dist="38100" endA="0" endPos="30000" fadeDir="5400012" kx="0" rotWithShape="0" algn="bl" stA="2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 txBox="1"/>
          <p:nvPr>
            <p:ph type="ctrTitle"/>
          </p:nvPr>
        </p:nvSpPr>
        <p:spPr>
          <a:xfrm>
            <a:off x="0" y="7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</a:pPr>
            <a:r>
              <a:rPr b="1" i="0" lang="pt-BR" sz="4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i="0" sz="4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</a:pPr>
            <a:r>
              <a:rPr b="1" i="0" lang="pt-BR" sz="4800" u="none" cap="none" strike="noStrike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PROJETO</a:t>
            </a:r>
            <a:endParaRPr b="1" i="0" sz="4800" u="none" cap="none" strike="noStrike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Font typeface="Raleway"/>
              <a:buNone/>
            </a:pPr>
            <a:r>
              <a:rPr b="1" i="0" lang="pt-BR" sz="36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SMART CONTRACT </a:t>
            </a:r>
            <a:br>
              <a:rPr b="1" i="0" lang="pt-BR" sz="36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pt-BR" sz="36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"ESCRITURA DE IMÓVEIS"</a:t>
            </a:r>
            <a:endParaRPr b="1" i="0" sz="3600" u="none" cap="none" strike="noStrike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Veja os arquivos existentes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9271"/>
          <a:stretch/>
        </p:blipFill>
        <p:spPr>
          <a:xfrm>
            <a:off x="0" y="482525"/>
            <a:ext cx="9144000" cy="518498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/>
          <p:nvPr/>
        </p:nvSpPr>
        <p:spPr>
          <a:xfrm>
            <a:off x="20525" y="811050"/>
            <a:ext cx="1519500" cy="236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Arquivos Solidity existentes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9502"/>
          <a:stretch/>
        </p:blipFill>
        <p:spPr>
          <a:xfrm>
            <a:off x="0" y="492808"/>
            <a:ext cx="9144000" cy="517175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20525" y="811050"/>
            <a:ext cx="1519500" cy="4416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Criar um novo arquivo Solidity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9502"/>
          <a:stretch/>
        </p:blipFill>
        <p:spPr>
          <a:xfrm>
            <a:off x="0" y="492808"/>
            <a:ext cx="9144000" cy="51717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>
            <a:off x="0" y="492800"/>
            <a:ext cx="236100" cy="2052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0" l="0" r="0" t="9739"/>
          <a:stretch/>
        </p:blipFill>
        <p:spPr>
          <a:xfrm>
            <a:off x="0" y="482534"/>
            <a:ext cx="9144000" cy="51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Dar um nome para o arquivo Solidity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 rotWithShape="1">
          <a:blip r:embed="rId3">
            <a:alphaModFix/>
          </a:blip>
          <a:srcRect b="0" l="0" r="0" t="9271"/>
          <a:stretch/>
        </p:blipFill>
        <p:spPr>
          <a:xfrm>
            <a:off x="-9025" y="482767"/>
            <a:ext cx="9144000" cy="5184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/>
          <p:nvPr/>
        </p:nvSpPr>
        <p:spPr>
          <a:xfrm>
            <a:off x="20525" y="811050"/>
            <a:ext cx="1519500" cy="615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74" name="Google Shape;274;p38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b="0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1. Criar um arquivo Solidity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10259" y="496566"/>
            <a:ext cx="195000" cy="222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8"/>
          <p:cNvSpPr/>
          <p:nvPr/>
        </p:nvSpPr>
        <p:spPr>
          <a:xfrm>
            <a:off x="256675" y="482775"/>
            <a:ext cx="420900" cy="249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 rotWithShape="1">
          <a:blip r:embed="rId3">
            <a:alphaModFix/>
          </a:blip>
          <a:srcRect b="0" l="0" r="0" t="9387"/>
          <a:stretch/>
        </p:blipFill>
        <p:spPr>
          <a:xfrm>
            <a:off x="-9025" y="475684"/>
            <a:ext cx="9144000" cy="517858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/>
          <p:nvPr/>
        </p:nvSpPr>
        <p:spPr>
          <a:xfrm>
            <a:off x="318250" y="1366600"/>
            <a:ext cx="1184400" cy="440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85" name="Google Shape;285;p39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Renomear ou deletar arquivo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51325" y="2330500"/>
            <a:ext cx="1745400" cy="770100"/>
          </a:xfrm>
          <a:prstGeom prst="rect">
            <a:avLst/>
          </a:prstGeom>
          <a:solidFill>
            <a:srgbClr val="FF0000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Clique com botão </a:t>
            </a:r>
            <a:b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auxiliar do mouse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arquivo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667325" y="1889025"/>
            <a:ext cx="462000" cy="374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 rotWithShape="1">
          <a:blip r:embed="rId3">
            <a:alphaModFix/>
          </a:blip>
          <a:srcRect b="0" l="0" r="0" t="9387"/>
          <a:stretch/>
        </p:blipFill>
        <p:spPr>
          <a:xfrm>
            <a:off x="-9025" y="475684"/>
            <a:ext cx="9144000" cy="5178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/>
          <p:nvPr/>
        </p:nvSpPr>
        <p:spPr>
          <a:xfrm>
            <a:off x="318250" y="1560509"/>
            <a:ext cx="1184400" cy="236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96" name="Google Shape;296;p40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Exclua o arquivo ballot.sol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51325" y="2330500"/>
            <a:ext cx="1745400" cy="646800"/>
          </a:xfrm>
          <a:prstGeom prst="rect">
            <a:avLst/>
          </a:prstGeom>
          <a:solidFill>
            <a:srgbClr val="FF0000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Excluir arquivo ballot.sol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667325" y="1889025"/>
            <a:ext cx="462000" cy="374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Como usar o ambiente Remix: </a:t>
            </a:r>
            <a:r>
              <a:rPr b="1" i="0" lang="pt-BR" sz="3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http://remix.ethereum.org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Programar um Smart Contract em Solidity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0" name="Google Shape;310;p42"/>
          <p:cNvPicPr preferRelativeResize="0"/>
          <p:nvPr/>
        </p:nvPicPr>
        <p:blipFill rotWithShape="1">
          <a:blip r:embed="rId3">
            <a:alphaModFix/>
          </a:blip>
          <a:srcRect b="0" l="0" r="0" t="9271"/>
          <a:stretch/>
        </p:blipFill>
        <p:spPr>
          <a:xfrm>
            <a:off x="-9025" y="482767"/>
            <a:ext cx="9144000" cy="518495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/>
          <p:nvPr/>
        </p:nvSpPr>
        <p:spPr>
          <a:xfrm>
            <a:off x="1513500" y="491651"/>
            <a:ext cx="4458000" cy="22893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13" name="Google Shape;313;p42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Como usar o ambiente Remix: </a:t>
            </a:r>
            <a:r>
              <a:rPr b="1" i="0" lang="pt-BR" sz="3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http://remix.ethereum.org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que vamos fazer neste projeto!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</a:pP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Aprender a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programar Smart Contracts</a:t>
            </a: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 em Solidity para Ethereum.</a:t>
            </a:r>
            <a:endParaRPr b="0" i="0" sz="1600" u="none" cap="none" strike="noStrike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6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"/>
              <a:buChar char="●"/>
            </a:pPr>
            <a:r>
              <a:rPr b="1" i="0" lang="pt-BR" sz="18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Antes do Desafio:</a:t>
            </a:r>
            <a:endParaRPr b="0" i="0" sz="18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Char char="○"/>
            </a:pP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Ambientar-se com a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IDE Remix</a:t>
            </a:r>
            <a:endParaRPr b="1" i="0" sz="18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Char char="○"/>
            </a:pP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Entender a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estrutura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e os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elementos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básicos de um Smart Contract no Solidity</a:t>
            </a:r>
            <a:endParaRPr b="0" i="0" sz="18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Char char="○"/>
            </a:pP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Programar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compilar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fazer deploy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interagir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com Smart Contracts</a:t>
            </a:r>
            <a:b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8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"/>
              <a:buChar char="●"/>
            </a:pPr>
            <a:r>
              <a:rPr b="1" i="0" lang="pt-BR" sz="18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Desafio "Escritura de Imóveis":</a:t>
            </a:r>
            <a:endParaRPr b="1" i="0" sz="18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Char char="○"/>
            </a:pP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Desenvolver um Smart Contract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para registrar a transferência da propriedade de um imóvel dentro da plataforma Ethereum</a:t>
            </a:r>
            <a:endParaRPr b="0" i="0" sz="18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4"/>
          <p:cNvPicPr preferRelativeResize="0"/>
          <p:nvPr/>
        </p:nvPicPr>
        <p:blipFill rotWithShape="1">
          <a:blip r:embed="rId3">
            <a:alphaModFix/>
          </a:blip>
          <a:srcRect b="0" l="0" r="0" t="9354"/>
          <a:stretch/>
        </p:blipFill>
        <p:spPr>
          <a:xfrm>
            <a:off x="0" y="472267"/>
            <a:ext cx="9144000" cy="51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Compilar Smart Contract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44"/>
          <p:cNvSpPr/>
          <p:nvPr/>
        </p:nvSpPr>
        <p:spPr>
          <a:xfrm>
            <a:off x="7114650" y="790517"/>
            <a:ext cx="6366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5"/>
          <p:cNvPicPr preferRelativeResize="0"/>
          <p:nvPr/>
        </p:nvPicPr>
        <p:blipFill rotWithShape="1">
          <a:blip r:embed="rId3">
            <a:alphaModFix/>
          </a:blip>
          <a:srcRect b="0" l="0" r="0" t="17375"/>
          <a:stretch/>
        </p:blipFill>
        <p:spPr>
          <a:xfrm>
            <a:off x="0" y="486300"/>
            <a:ext cx="9144000" cy="47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32" name="Google Shape;332;p45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b="0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3. Compilar o Smart Contract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2443350" y="4197301"/>
            <a:ext cx="4240200" cy="765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5"/>
          <p:cNvSpPr/>
          <p:nvPr/>
        </p:nvSpPr>
        <p:spPr>
          <a:xfrm rot="2445882">
            <a:off x="1632329" y="4128224"/>
            <a:ext cx="821497" cy="4722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140225" y="3395738"/>
            <a:ext cx="2720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Application Binary Interface (ABI)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5"/>
          <p:cNvSpPr/>
          <p:nvPr/>
        </p:nvSpPr>
        <p:spPr>
          <a:xfrm>
            <a:off x="3326266" y="3169758"/>
            <a:ext cx="3336600" cy="167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5"/>
          <p:cNvSpPr/>
          <p:nvPr/>
        </p:nvSpPr>
        <p:spPr>
          <a:xfrm rot="7213036">
            <a:off x="4743086" y="2525545"/>
            <a:ext cx="821411" cy="4721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5"/>
          <p:cNvSpPr txBox="1"/>
          <p:nvPr/>
        </p:nvSpPr>
        <p:spPr>
          <a:xfrm>
            <a:off x="4886816" y="1990309"/>
            <a:ext cx="1067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Bytecode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Como usar o ambiente Remix: </a:t>
            </a:r>
            <a:r>
              <a:rPr b="1" i="0" lang="pt-BR" sz="3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http://remix.ethereum.org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5" name="Google Shape;345;p46"/>
          <p:cNvSpPr/>
          <p:nvPr/>
        </p:nvSpPr>
        <p:spPr>
          <a:xfrm>
            <a:off x="781425" y="2751416"/>
            <a:ext cx="5758200" cy="8520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47" name="Google Shape;347;p46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Como usar o ambiente Remix: </a:t>
            </a:r>
            <a:r>
              <a:rPr b="1" i="0" lang="pt-BR" sz="3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http://remix.ethereum.org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Clicar na aba Run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8" name="Google Shape;358;p48"/>
          <p:cNvPicPr preferRelativeResize="0"/>
          <p:nvPr/>
        </p:nvPicPr>
        <p:blipFill rotWithShape="1">
          <a:blip r:embed="rId3">
            <a:alphaModFix/>
          </a:blip>
          <a:srcRect b="0" l="0" r="0" t="9271"/>
          <a:stretch/>
        </p:blipFill>
        <p:spPr>
          <a:xfrm>
            <a:off x="0" y="472250"/>
            <a:ext cx="9144000" cy="518498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/>
          <p:nvPr/>
        </p:nvSpPr>
        <p:spPr>
          <a:xfrm>
            <a:off x="6457600" y="472250"/>
            <a:ext cx="482400" cy="236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Aba Run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 rotWithShape="1">
          <a:blip r:embed="rId3">
            <a:alphaModFix/>
          </a:blip>
          <a:srcRect b="0" l="0" r="0" t="9534"/>
          <a:stretch/>
        </p:blipFill>
        <p:spPr>
          <a:xfrm>
            <a:off x="0" y="482528"/>
            <a:ext cx="9097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9"/>
          <p:cNvSpPr/>
          <p:nvPr/>
        </p:nvSpPr>
        <p:spPr>
          <a:xfrm>
            <a:off x="6005875" y="708391"/>
            <a:ext cx="3091200" cy="3182700"/>
          </a:xfrm>
          <a:prstGeom prst="rect">
            <a:avLst/>
          </a:prstGeom>
          <a:solidFill>
            <a:srgbClr val="FF0000">
              <a:alpha val="666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9"/>
          <p:cNvSpPr/>
          <p:nvPr/>
        </p:nvSpPr>
        <p:spPr>
          <a:xfrm>
            <a:off x="6457600" y="472250"/>
            <a:ext cx="482400" cy="236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69" name="Google Shape;369;p49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Ambiente Ethereum virtual simulado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5" name="Google Shape;375;p50"/>
          <p:cNvPicPr preferRelativeResize="0"/>
          <p:nvPr/>
        </p:nvPicPr>
        <p:blipFill rotWithShape="1">
          <a:blip r:embed="rId3">
            <a:alphaModFix/>
          </a:blip>
          <a:srcRect b="0" l="0" r="0" t="9534"/>
          <a:stretch/>
        </p:blipFill>
        <p:spPr>
          <a:xfrm>
            <a:off x="0" y="482528"/>
            <a:ext cx="9097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/>
          <p:nvPr/>
        </p:nvSpPr>
        <p:spPr>
          <a:xfrm>
            <a:off x="6077750" y="821316"/>
            <a:ext cx="2864400" cy="256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1"/>
          <p:cNvPicPr preferRelativeResize="0"/>
          <p:nvPr/>
        </p:nvPicPr>
        <p:blipFill rotWithShape="1">
          <a:blip r:embed="rId3">
            <a:alphaModFix/>
          </a:blip>
          <a:srcRect b="0" l="0" r="0" t="9387"/>
          <a:stretch/>
        </p:blipFill>
        <p:spPr>
          <a:xfrm>
            <a:off x="0" y="482525"/>
            <a:ext cx="9144000" cy="5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Ambiente Ethereum virtual simulado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51"/>
          <p:cNvSpPr/>
          <p:nvPr/>
        </p:nvSpPr>
        <p:spPr>
          <a:xfrm>
            <a:off x="5686158" y="856874"/>
            <a:ext cx="8109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3731074" y="856874"/>
            <a:ext cx="1889100" cy="359400"/>
          </a:xfrm>
          <a:prstGeom prst="rect">
            <a:avLst/>
          </a:prstGeom>
          <a:solidFill>
            <a:srgbClr val="FF0000">
              <a:alpha val="1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Ambiente simulado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1"/>
          <p:cNvSpPr/>
          <p:nvPr/>
        </p:nvSpPr>
        <p:spPr>
          <a:xfrm>
            <a:off x="6550000" y="918475"/>
            <a:ext cx="2248500" cy="231300"/>
          </a:xfrm>
          <a:prstGeom prst="rect">
            <a:avLst/>
          </a:prstGeom>
          <a:solidFill>
            <a:srgbClr val="FF0000">
              <a:alpha val="666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2"/>
          <p:cNvPicPr preferRelativeResize="0"/>
          <p:nvPr/>
        </p:nvPicPr>
        <p:blipFill rotWithShape="1">
          <a:blip r:embed="rId3">
            <a:alphaModFix/>
          </a:blip>
          <a:srcRect b="0" l="0" r="0" t="9387"/>
          <a:stretch/>
        </p:blipFill>
        <p:spPr>
          <a:xfrm>
            <a:off x="0" y="482525"/>
            <a:ext cx="9144000" cy="5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Ambiente Ethereum virtual simulado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5665625" y="1003343"/>
            <a:ext cx="8109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3653275" y="923924"/>
            <a:ext cx="1950600" cy="5133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Conectar com MetaMask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6550000" y="1064925"/>
            <a:ext cx="2238000" cy="231300"/>
          </a:xfrm>
          <a:prstGeom prst="rect">
            <a:avLst/>
          </a:prstGeom>
          <a:solidFill>
            <a:srgbClr val="FF0000">
              <a:alpha val="666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9387"/>
          <a:stretch/>
        </p:blipFill>
        <p:spPr>
          <a:xfrm>
            <a:off x="0" y="482525"/>
            <a:ext cx="9144000" cy="51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Ambiente Ethereum virtual simulado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53"/>
          <p:cNvSpPr/>
          <p:nvPr/>
        </p:nvSpPr>
        <p:spPr>
          <a:xfrm>
            <a:off x="5675891" y="1158089"/>
            <a:ext cx="8109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3"/>
          <p:cNvSpPr txBox="1"/>
          <p:nvPr/>
        </p:nvSpPr>
        <p:spPr>
          <a:xfrm>
            <a:off x="3458191" y="1077983"/>
            <a:ext cx="2151600" cy="5955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Conectar diretamente à um nó Ethereum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3"/>
          <p:cNvSpPr/>
          <p:nvPr/>
        </p:nvSpPr>
        <p:spPr>
          <a:xfrm>
            <a:off x="6550000" y="1219675"/>
            <a:ext cx="2238000" cy="231300"/>
          </a:xfrm>
          <a:prstGeom prst="rect">
            <a:avLst/>
          </a:prstGeom>
          <a:solidFill>
            <a:srgbClr val="FF0000">
              <a:alpha val="666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Raleway"/>
              <a:buChar char="●"/>
            </a:pPr>
            <a:r>
              <a:rPr b="1" i="0" lang="pt-BR" sz="24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Google Chrome</a:t>
            </a:r>
            <a:endParaRPr b="1" i="0" sz="24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73763"/>
              </a:buClr>
              <a:buSzPts val="2400"/>
              <a:buFont typeface="Raleway"/>
              <a:buChar char="●"/>
            </a:pPr>
            <a:r>
              <a:rPr b="1" i="0" lang="pt-BR" sz="24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IDE* Remix</a:t>
            </a:r>
            <a:br>
              <a:rPr b="0" i="0" lang="pt-BR" sz="24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pt-BR" sz="24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http://remix.ethereum.org</a:t>
            </a:r>
            <a:endParaRPr b="0" i="0" sz="24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27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que vamos usar!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4627025" y="4732850"/>
            <a:ext cx="4517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* Integrated Development Environment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Ambiente Ethereum virtual simulado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9" name="Google Shape;409;p54"/>
          <p:cNvPicPr preferRelativeResize="0"/>
          <p:nvPr/>
        </p:nvPicPr>
        <p:blipFill rotWithShape="1">
          <a:blip r:embed="rId3">
            <a:alphaModFix/>
          </a:blip>
          <a:srcRect b="0" l="0" r="0" t="9534"/>
          <a:stretch/>
        </p:blipFill>
        <p:spPr>
          <a:xfrm>
            <a:off x="0" y="482528"/>
            <a:ext cx="9097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/>
          <p:nvPr/>
        </p:nvSpPr>
        <p:spPr>
          <a:xfrm>
            <a:off x="6827700" y="821325"/>
            <a:ext cx="2114400" cy="256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4"/>
          <p:cNvSpPr/>
          <p:nvPr/>
        </p:nvSpPr>
        <p:spPr>
          <a:xfrm>
            <a:off x="6136268" y="785009"/>
            <a:ext cx="6183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4"/>
          <p:cNvSpPr txBox="1"/>
          <p:nvPr/>
        </p:nvSpPr>
        <p:spPr>
          <a:xfrm>
            <a:off x="4170459" y="739175"/>
            <a:ext cx="1890900" cy="574800"/>
          </a:xfrm>
          <a:prstGeom prst="rect">
            <a:avLst/>
          </a:prstGeom>
          <a:solidFill>
            <a:srgbClr val="FF0000">
              <a:alpha val="1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Vamos usar o ambiente simulado!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14" name="Google Shape;414;p54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Accounts e saldo disponíveis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0" name="Google Shape;420;p55"/>
          <p:cNvPicPr preferRelativeResize="0"/>
          <p:nvPr/>
        </p:nvPicPr>
        <p:blipFill rotWithShape="1">
          <a:blip r:embed="rId3">
            <a:alphaModFix/>
          </a:blip>
          <a:srcRect b="0" l="0" r="0" t="9534"/>
          <a:stretch/>
        </p:blipFill>
        <p:spPr>
          <a:xfrm>
            <a:off x="0" y="482528"/>
            <a:ext cx="9097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5"/>
          <p:cNvSpPr/>
          <p:nvPr/>
        </p:nvSpPr>
        <p:spPr>
          <a:xfrm>
            <a:off x="6077750" y="1067708"/>
            <a:ext cx="2864400" cy="256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Fazer Deploy do Smart Contract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7" name="Google Shape;427;p56"/>
          <p:cNvPicPr preferRelativeResize="0"/>
          <p:nvPr/>
        </p:nvPicPr>
        <p:blipFill rotWithShape="1">
          <a:blip r:embed="rId3">
            <a:alphaModFix/>
          </a:blip>
          <a:srcRect b="0" l="0" r="0" t="9534"/>
          <a:stretch/>
        </p:blipFill>
        <p:spPr>
          <a:xfrm>
            <a:off x="0" y="482528"/>
            <a:ext cx="9097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/>
          <p:nvPr/>
        </p:nvSpPr>
        <p:spPr>
          <a:xfrm>
            <a:off x="6108558" y="2244375"/>
            <a:ext cx="852000" cy="270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7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7"/>
          <p:cNvSpPr/>
          <p:nvPr/>
        </p:nvSpPr>
        <p:spPr>
          <a:xfrm>
            <a:off x="0" y="3593296"/>
            <a:ext cx="9144000" cy="15477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7"/>
          <p:cNvSpPr/>
          <p:nvPr/>
        </p:nvSpPr>
        <p:spPr>
          <a:xfrm>
            <a:off x="8901100" y="819900"/>
            <a:ext cx="243000" cy="417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0" y="819900"/>
            <a:ext cx="4700100" cy="27732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7"/>
          <p:cNvSpPr/>
          <p:nvPr/>
        </p:nvSpPr>
        <p:spPr>
          <a:xfrm>
            <a:off x="4743100" y="820000"/>
            <a:ext cx="4158000" cy="277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>
            <a:off x="177975" y="1729588"/>
            <a:ext cx="4440000" cy="748800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Após o deploy (na rede Ethereum).</a:t>
            </a:r>
            <a:endParaRPr b="1" i="0" sz="18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8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8"/>
          <p:cNvSpPr/>
          <p:nvPr/>
        </p:nvSpPr>
        <p:spPr>
          <a:xfrm>
            <a:off x="6067455" y="3537950"/>
            <a:ext cx="3018300" cy="10821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b="0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4. Deploy do Smart Contract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7" name="Google Shape;44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4100" y="40826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48" name="Google Shape;448;p58"/>
          <p:cNvSpPr txBox="1"/>
          <p:nvPr/>
        </p:nvSpPr>
        <p:spPr>
          <a:xfrm>
            <a:off x="62100" y="43563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Confira o endereço do Smart Contract na rede (virtual/memória)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59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9"/>
          <p:cNvSpPr/>
          <p:nvPr/>
        </p:nvSpPr>
        <p:spPr>
          <a:xfrm>
            <a:off x="6375475" y="3706184"/>
            <a:ext cx="2166300" cy="214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Saldo debitado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1" name="Google Shape;461;p60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0"/>
          <p:cNvSpPr/>
          <p:nvPr/>
        </p:nvSpPr>
        <p:spPr>
          <a:xfrm>
            <a:off x="6375475" y="3706184"/>
            <a:ext cx="2166300" cy="214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0"/>
          <p:cNvSpPr/>
          <p:nvPr/>
        </p:nvSpPr>
        <p:spPr>
          <a:xfrm>
            <a:off x="6755325" y="1094525"/>
            <a:ext cx="2022600" cy="2196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1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b="0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4. Deploy do Smart Contract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4100" y="40826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71" name="Google Shape;471;p61"/>
          <p:cNvSpPr txBox="1"/>
          <p:nvPr/>
        </p:nvSpPr>
        <p:spPr>
          <a:xfrm>
            <a:off x="62100" y="43563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Como usar o ambiente Remix: </a:t>
            </a:r>
            <a:r>
              <a:rPr b="1" i="0" lang="pt-BR" sz="3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http://remix.ethereum.org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Ler uma variável do Smart Contract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2" name="Google Shape;482;p63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0" y="492775"/>
            <a:ext cx="9144000" cy="517984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3"/>
          <p:cNvSpPr/>
          <p:nvPr/>
        </p:nvSpPr>
        <p:spPr>
          <a:xfrm>
            <a:off x="6170150" y="4240025"/>
            <a:ext cx="800700" cy="215700"/>
          </a:xfrm>
          <a:prstGeom prst="rect">
            <a:avLst/>
          </a:prstGeom>
          <a:solidFill>
            <a:srgbClr val="FF0000">
              <a:alpha val="11372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Ambiente de desenvolvimento Remix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Estrutura básica de um Smart Contract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Variável especial `msg.sender`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Expressão de controle `require`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Antes do Desafio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</a:pP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Vamos ver alguns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conceitos na prática</a:t>
            </a: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600" u="none" cap="none" strike="noStrike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Ler uma variável do Smart Contract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9" name="Google Shape;489;p64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0" y="482550"/>
            <a:ext cx="9144000" cy="520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4"/>
          <p:cNvSpPr/>
          <p:nvPr/>
        </p:nvSpPr>
        <p:spPr>
          <a:xfrm>
            <a:off x="6190683" y="4455625"/>
            <a:ext cx="2617800" cy="246300"/>
          </a:xfrm>
          <a:prstGeom prst="rect">
            <a:avLst/>
          </a:prstGeom>
          <a:solidFill>
            <a:srgbClr val="FF0000">
              <a:alpha val="11372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4100" y="40826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92" name="Google Shape;492;p64"/>
          <p:cNvSpPr txBox="1"/>
          <p:nvPr/>
        </p:nvSpPr>
        <p:spPr>
          <a:xfrm>
            <a:off x="62100" y="43563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Ler uma variável do Smart Contract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8" name="Google Shape;498;p65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0" y="472284"/>
            <a:ext cx="9144000" cy="520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/>
          <p:nvPr/>
        </p:nvSpPr>
        <p:spPr>
          <a:xfrm>
            <a:off x="6118825" y="3962850"/>
            <a:ext cx="2792400" cy="3150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6"/>
          <p:cNvPicPr preferRelativeResize="0"/>
          <p:nvPr/>
        </p:nvPicPr>
        <p:blipFill rotWithShape="1">
          <a:blip r:embed="rId3">
            <a:alphaModFix/>
          </a:blip>
          <a:srcRect b="0" l="0" r="0" t="9165"/>
          <a:stretch/>
        </p:blipFill>
        <p:spPr>
          <a:xfrm>
            <a:off x="0" y="482553"/>
            <a:ext cx="9144000" cy="519110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Chamar uma função do Smart Contract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6" name="Google Shape;506;p66"/>
          <p:cNvSpPr/>
          <p:nvPr/>
        </p:nvSpPr>
        <p:spPr>
          <a:xfrm>
            <a:off x="6950400" y="4003917"/>
            <a:ext cx="1786500" cy="2226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7"/>
          <p:cNvPicPr preferRelativeResize="0"/>
          <p:nvPr/>
        </p:nvPicPr>
        <p:blipFill rotWithShape="1">
          <a:blip r:embed="rId3">
            <a:alphaModFix/>
          </a:blip>
          <a:srcRect b="0" l="0" r="0" t="9165"/>
          <a:stretch/>
        </p:blipFill>
        <p:spPr>
          <a:xfrm>
            <a:off x="0" y="482553"/>
            <a:ext cx="9144000" cy="519110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Chamar uma função do Smart Contract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3" name="Google Shape;513;p67"/>
          <p:cNvSpPr/>
          <p:nvPr/>
        </p:nvSpPr>
        <p:spPr>
          <a:xfrm>
            <a:off x="6170150" y="4003900"/>
            <a:ext cx="800700" cy="215700"/>
          </a:xfrm>
          <a:prstGeom prst="rect">
            <a:avLst/>
          </a:prstGeom>
          <a:solidFill>
            <a:srgbClr val="FF0000">
              <a:alpha val="11372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068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8"/>
          <p:cNvSpPr/>
          <p:nvPr/>
        </p:nvSpPr>
        <p:spPr>
          <a:xfrm>
            <a:off x="0" y="0"/>
            <a:ext cx="9144000" cy="81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8"/>
          <p:cNvSpPr/>
          <p:nvPr/>
        </p:nvSpPr>
        <p:spPr>
          <a:xfrm>
            <a:off x="0" y="2884902"/>
            <a:ext cx="9144000" cy="22560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8"/>
          <p:cNvSpPr/>
          <p:nvPr/>
        </p:nvSpPr>
        <p:spPr>
          <a:xfrm>
            <a:off x="8901100" y="819900"/>
            <a:ext cx="243000" cy="4179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8"/>
          <p:cNvSpPr/>
          <p:nvPr/>
        </p:nvSpPr>
        <p:spPr>
          <a:xfrm>
            <a:off x="0" y="819900"/>
            <a:ext cx="4743000" cy="2064900"/>
          </a:xfrm>
          <a:prstGeom prst="rect">
            <a:avLst/>
          </a:prstGeom>
          <a:solidFill>
            <a:srgbClr val="062163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8"/>
          <p:cNvSpPr/>
          <p:nvPr/>
        </p:nvSpPr>
        <p:spPr>
          <a:xfrm>
            <a:off x="4743100" y="820000"/>
            <a:ext cx="4158000" cy="206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8"/>
          <p:cNvSpPr txBox="1"/>
          <p:nvPr/>
        </p:nvSpPr>
        <p:spPr>
          <a:xfrm>
            <a:off x="177975" y="1729588"/>
            <a:ext cx="4440000" cy="748800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Após submeter uma transação </a:t>
            </a:r>
            <a:br>
              <a:rPr b="1" i="0" lang="pt-BR" sz="18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pt-BR" sz="18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(ordem de alteração da Blockchain).</a:t>
            </a:r>
            <a:endParaRPr b="1" i="0" sz="18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9"/>
          <p:cNvPicPr preferRelativeResize="0"/>
          <p:nvPr/>
        </p:nvPicPr>
        <p:blipFill rotWithShape="1">
          <a:blip r:embed="rId3">
            <a:alphaModFix/>
          </a:blip>
          <a:srcRect b="0" l="0" r="0" t="9165"/>
          <a:stretch/>
        </p:blipFill>
        <p:spPr>
          <a:xfrm>
            <a:off x="0" y="482553"/>
            <a:ext cx="9144000" cy="519110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Ler uma variável do Smart Contract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1" name="Google Shape;531;p69"/>
          <p:cNvSpPr/>
          <p:nvPr/>
        </p:nvSpPr>
        <p:spPr>
          <a:xfrm>
            <a:off x="6170150" y="4253033"/>
            <a:ext cx="800700" cy="215700"/>
          </a:xfrm>
          <a:prstGeom prst="rect">
            <a:avLst/>
          </a:prstGeom>
          <a:solidFill>
            <a:srgbClr val="FF0000">
              <a:alpha val="11372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0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0" y="482525"/>
            <a:ext cx="9144000" cy="520144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0"/>
          <p:cNvSpPr/>
          <p:nvPr/>
        </p:nvSpPr>
        <p:spPr>
          <a:xfrm>
            <a:off x="6170150" y="4468725"/>
            <a:ext cx="2671500" cy="215700"/>
          </a:xfrm>
          <a:prstGeom prst="rect">
            <a:avLst/>
          </a:prstGeom>
          <a:solidFill>
            <a:srgbClr val="FF0000">
              <a:alpha val="11372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4100" y="40826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39" name="Google Shape;539;p70"/>
          <p:cNvSpPr txBox="1"/>
          <p:nvPr/>
        </p:nvSpPr>
        <p:spPr>
          <a:xfrm>
            <a:off x="62100" y="43563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40" name="Google Shape;540;p70"/>
          <p:cNvSpPr txBox="1"/>
          <p:nvPr/>
        </p:nvSpPr>
        <p:spPr>
          <a:xfrm>
            <a:off x="0" y="0"/>
            <a:ext cx="91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Checkpoint:</a:t>
            </a:r>
            <a:r>
              <a:rPr b="0" i="0" lang="pt-BR" sz="1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 5. Interagir com o Smart Contract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Como usar o ambiente Remix: </a:t>
            </a:r>
            <a:r>
              <a:rPr b="1" i="0" lang="pt-BR" sz="3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http://remix.ethereum.org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6" name="Google Shape;54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47" name="Google Shape;547;p71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2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Ambiente de desenvolvimento Remix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Estrutura básica de um Smart Contract</a:t>
            </a:r>
            <a:endParaRPr b="1" i="0" sz="22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Variável especial `msg.sender`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Expressão de controle `require`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3" name="Google Shape;553;p72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Antes do Desafio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4" name="Google Shape;554;p72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</a:pP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Vamos ver alguns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conceitos na prática</a:t>
            </a: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600" u="none" cap="none" strike="noStrike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3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Estrutura de um Smart Contract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Versão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compilador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Bloco </a:t>
            </a:r>
            <a:r>
              <a:rPr b="1" i="1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</a:t>
            </a:r>
            <a:endParaRPr b="1" i="1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Funções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Ambiente de desenvolvimento Remix</a:t>
            </a:r>
            <a:endParaRPr b="1" i="0" sz="22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Estrutura básica de um Smart Contract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Variável especial `msg.sender`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Expressão de controle `require`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Antes do Desafio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</a:pP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Vamos ver alguns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conceitos na prática</a:t>
            </a: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600" u="none" cap="none" strike="noStrike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Estrutura de um Smart Contract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Versão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compilador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Bloco </a:t>
            </a:r>
            <a:r>
              <a:rPr b="1" i="1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</a:t>
            </a:r>
            <a:endParaRPr b="1" i="1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Funções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5" name="Google Shape;565;p74"/>
          <p:cNvSpPr txBox="1"/>
          <p:nvPr/>
        </p:nvSpPr>
        <p:spPr>
          <a:xfrm>
            <a:off x="729450" y="3332259"/>
            <a:ext cx="84147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Vamos ver esses </a:t>
            </a:r>
            <a:r>
              <a:rPr b="1" i="0" lang="pt-BR" sz="30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conceitos na prática, programando!!!</a:t>
            </a:r>
            <a:endParaRPr b="1" i="0" sz="30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6" name="Google Shape;56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37" y="123200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4"/>
          <p:cNvSpPr txBox="1"/>
          <p:nvPr>
            <p:ph type="title"/>
          </p:nvPr>
        </p:nvSpPr>
        <p:spPr>
          <a:xfrm>
            <a:off x="954775" y="123200"/>
            <a:ext cx="80694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Crie um arquivo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Solidity chamado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"FigurinhaDaCopa.sol"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 i="0" sz="1600" u="sng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8" name="Google Shape;568;p74"/>
          <p:cNvSpPr txBox="1"/>
          <p:nvPr/>
        </p:nvSpPr>
        <p:spPr>
          <a:xfrm>
            <a:off x="0" y="845808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Criar um novo arquivo Solidity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4" name="Google Shape;574;p75"/>
          <p:cNvPicPr preferRelativeResize="0"/>
          <p:nvPr/>
        </p:nvPicPr>
        <p:blipFill rotWithShape="1">
          <a:blip r:embed="rId3">
            <a:alphaModFix/>
          </a:blip>
          <a:srcRect b="0" l="0" r="0" t="9502"/>
          <a:stretch/>
        </p:blipFill>
        <p:spPr>
          <a:xfrm>
            <a:off x="0" y="492808"/>
            <a:ext cx="9144000" cy="517175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0" y="492800"/>
            <a:ext cx="236100" cy="2052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76"/>
          <p:cNvPicPr preferRelativeResize="0"/>
          <p:nvPr/>
        </p:nvPicPr>
        <p:blipFill rotWithShape="1">
          <a:blip r:embed="rId3">
            <a:alphaModFix/>
          </a:blip>
          <a:srcRect b="0" l="0" r="0" t="9271"/>
          <a:stretch/>
        </p:blipFill>
        <p:spPr>
          <a:xfrm>
            <a:off x="0" y="482523"/>
            <a:ext cx="9144000" cy="518498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Criar um novo arquivo Solidity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Criar um novo arquivo Solidity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7" name="Google Shape;587;p77"/>
          <p:cNvPicPr preferRelativeResize="0"/>
          <p:nvPr/>
        </p:nvPicPr>
        <p:blipFill rotWithShape="1">
          <a:blip r:embed="rId3">
            <a:alphaModFix/>
          </a:blip>
          <a:srcRect b="0" l="0" r="0" t="9271"/>
          <a:stretch/>
        </p:blipFill>
        <p:spPr>
          <a:xfrm>
            <a:off x="0" y="482525"/>
            <a:ext cx="9144000" cy="518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89" name="Google Shape;589;p77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90" name="Google Shape;590;p77"/>
          <p:cNvSpPr/>
          <p:nvPr/>
        </p:nvSpPr>
        <p:spPr>
          <a:xfrm>
            <a:off x="2012225" y="523600"/>
            <a:ext cx="1909500" cy="2157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8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Estrutura de um Smart Contract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Versão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do compilador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Bloco </a:t>
            </a:r>
            <a:r>
              <a:rPr b="1" i="1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</a:t>
            </a:r>
            <a:endParaRPr b="1" i="1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Funções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9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</a:t>
            </a:r>
            <a:r>
              <a:rPr b="1" i="0" lang="pt-BR" sz="24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primeira linha</a:t>
            </a:r>
            <a:r>
              <a:rPr b="1" i="0" lang="pt-BR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um arquivo Solidity deve conter a </a:t>
            </a:r>
            <a:r>
              <a:rPr b="1" i="0" lang="pt-BR" sz="24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versão do compilador</a:t>
            </a:r>
            <a:r>
              <a:rPr b="1" i="0" lang="pt-BR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para evitar problemas de </a:t>
            </a:r>
            <a:r>
              <a:rPr b="1" i="0" lang="pt-BR" sz="24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compatibilidade</a:t>
            </a:r>
            <a:r>
              <a:rPr b="1" i="0" lang="pt-BR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i="0" sz="2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1" name="Google Shape;601;p79"/>
          <p:cNvSpPr txBox="1"/>
          <p:nvPr/>
        </p:nvSpPr>
        <p:spPr>
          <a:xfrm>
            <a:off x="113425" y="2617950"/>
            <a:ext cx="8910600" cy="16323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490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i="0" lang="pt-BR" sz="2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i="0" lang="pt-BR" sz="2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^0.4.18;</a:t>
            </a:r>
            <a:endParaRPr b="1" i="0" sz="2400" u="none" cap="none" strike="noStrike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0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</a:t>
            </a:r>
            <a:r>
              <a:rPr b="1" i="0" lang="pt-BR" sz="24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primeira linha</a:t>
            </a:r>
            <a:r>
              <a:rPr b="1" i="0" lang="pt-BR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um arquivo Solidity deve conter a </a:t>
            </a:r>
            <a:r>
              <a:rPr b="1" i="0" lang="pt-BR" sz="24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versão do compilador</a:t>
            </a:r>
            <a:r>
              <a:rPr b="1" i="0" lang="pt-BR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para evitar problemas de </a:t>
            </a:r>
            <a:r>
              <a:rPr b="1" i="0" lang="pt-BR" sz="24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compatibilidade</a:t>
            </a:r>
            <a:r>
              <a:rPr b="1" i="0" lang="pt-BR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i="0" sz="2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7" name="Google Shape;607;p80"/>
          <p:cNvSpPr txBox="1"/>
          <p:nvPr/>
        </p:nvSpPr>
        <p:spPr>
          <a:xfrm>
            <a:off x="113425" y="2617950"/>
            <a:ext cx="8910600" cy="16323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490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i="0" lang="pt-BR" sz="2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400" u="none" cap="none" strike="noStrike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i="0" lang="pt-BR" sz="2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^0.4.18;</a:t>
            </a:r>
            <a:endParaRPr b="1" i="0" sz="2400" u="none" cap="none" strike="noStrike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8" name="Google Shape;60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37" y="123200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0"/>
          <p:cNvSpPr txBox="1"/>
          <p:nvPr>
            <p:ph type="title"/>
          </p:nvPr>
        </p:nvSpPr>
        <p:spPr>
          <a:xfrm>
            <a:off x="954775" y="123200"/>
            <a:ext cx="80694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Defina a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versão 0.4.18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 arquivo "FigurinhaDaCopa.sol".</a:t>
            </a:r>
            <a:endParaRPr b="1" i="0" sz="1600" u="sng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0" name="Google Shape;610;p80"/>
          <p:cNvSpPr txBox="1"/>
          <p:nvPr/>
        </p:nvSpPr>
        <p:spPr>
          <a:xfrm>
            <a:off x="0" y="845808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11" name="Google Shape;611;p80"/>
          <p:cNvSpPr/>
          <p:nvPr/>
        </p:nvSpPr>
        <p:spPr>
          <a:xfrm>
            <a:off x="10275" y="1088250"/>
            <a:ext cx="9144000" cy="3439200"/>
          </a:xfrm>
          <a:prstGeom prst="rect">
            <a:avLst/>
          </a:prstGeom>
          <a:solidFill>
            <a:srgbClr val="0B5394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81"/>
          <p:cNvPicPr preferRelativeResize="0"/>
          <p:nvPr/>
        </p:nvPicPr>
        <p:blipFill rotWithShape="1">
          <a:blip r:embed="rId3">
            <a:alphaModFix/>
          </a:blip>
          <a:srcRect b="0" l="17067" r="0" t="9099"/>
          <a:stretch/>
        </p:blipFill>
        <p:spPr>
          <a:xfrm>
            <a:off x="0" y="472263"/>
            <a:ext cx="9144000" cy="626376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8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do compilador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8" name="Google Shape;61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19" name="Google Shape;619;p81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20" name="Google Shape;620;p81"/>
          <p:cNvSpPr/>
          <p:nvPr/>
        </p:nvSpPr>
        <p:spPr>
          <a:xfrm>
            <a:off x="390134" y="872642"/>
            <a:ext cx="4075800" cy="2568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2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Estrutura de um Smart Contract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Versão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compilador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Bloco </a:t>
            </a:r>
            <a:r>
              <a:rPr b="1" i="1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contract</a:t>
            </a:r>
            <a:endParaRPr b="1" i="1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Funções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3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classes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em linguagens de programação orientadas a objeto, o bloco </a:t>
            </a:r>
            <a:r>
              <a:rPr b="1" i="1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contract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delimita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onde as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variáveis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funções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um determinado contrato serão definidos.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1" name="Google Shape;631;p83"/>
          <p:cNvSpPr txBox="1"/>
          <p:nvPr/>
        </p:nvSpPr>
        <p:spPr>
          <a:xfrm>
            <a:off x="113425" y="2813000"/>
            <a:ext cx="8910900" cy="1673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600" u="none" cap="none" strike="noStrike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^0.4.18;</a:t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6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6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conteúdo do contrato</a:t>
            </a:r>
            <a:endParaRPr b="1" i="0" sz="16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Como usar o ambiente Remix: </a:t>
            </a:r>
            <a:r>
              <a:rPr b="1" i="0" lang="pt-BR" sz="3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http://remix.ethereum.org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4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classes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em linguagens de programação orientadas a objeto, o bloco </a:t>
            </a:r>
            <a:r>
              <a:rPr b="1" i="1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contract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delimita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onde as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variáveis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funções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um determinado contrato serão definidos.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7" name="Google Shape;637;p84"/>
          <p:cNvSpPr txBox="1"/>
          <p:nvPr/>
        </p:nvSpPr>
        <p:spPr>
          <a:xfrm>
            <a:off x="113425" y="2813000"/>
            <a:ext cx="8910900" cy="1673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600" u="none" cap="none" strike="noStrike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^0.4.18;</a:t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6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6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conteúdo do contrato</a:t>
            </a:r>
            <a:endParaRPr b="1" i="0" sz="16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8" name="Google Shape;63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37" y="123200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4"/>
          <p:cNvSpPr txBox="1"/>
          <p:nvPr>
            <p:ph type="title"/>
          </p:nvPr>
        </p:nvSpPr>
        <p:spPr>
          <a:xfrm>
            <a:off x="954775" y="123200"/>
            <a:ext cx="8069400" cy="916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Crie um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bloco </a:t>
            </a:r>
            <a:r>
              <a:rPr b="1" i="1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com o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nome FigurinhaDaCopa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 arquivo.</a:t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0" name="Google Shape;640;p84"/>
          <p:cNvSpPr txBox="1"/>
          <p:nvPr/>
        </p:nvSpPr>
        <p:spPr>
          <a:xfrm>
            <a:off x="0" y="845808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41" name="Google Shape;641;p84"/>
          <p:cNvSpPr/>
          <p:nvPr/>
        </p:nvSpPr>
        <p:spPr>
          <a:xfrm>
            <a:off x="10275" y="1088250"/>
            <a:ext cx="9144000" cy="3439200"/>
          </a:xfrm>
          <a:prstGeom prst="rect">
            <a:avLst/>
          </a:prstGeom>
          <a:solidFill>
            <a:srgbClr val="0B5394">
              <a:alpha val="3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85"/>
          <p:cNvPicPr preferRelativeResize="0"/>
          <p:nvPr/>
        </p:nvPicPr>
        <p:blipFill rotWithShape="1">
          <a:blip r:embed="rId3">
            <a:alphaModFix/>
          </a:blip>
          <a:srcRect b="0" l="13584" r="0" t="9222"/>
          <a:stretch/>
        </p:blipFill>
        <p:spPr>
          <a:xfrm>
            <a:off x="0" y="482517"/>
            <a:ext cx="10466125" cy="687175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Bloco </a:t>
            </a:r>
            <a:r>
              <a:rPr b="1" i="1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contract</a:t>
            </a:r>
            <a:endParaRPr b="1" i="1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8" name="Google Shape;64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49" name="Google Shape;649;p85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50" name="Google Shape;650;p85"/>
          <p:cNvSpPr/>
          <p:nvPr/>
        </p:nvSpPr>
        <p:spPr>
          <a:xfrm>
            <a:off x="61600" y="1344900"/>
            <a:ext cx="2813100" cy="6573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6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Estrutura de um Smart Contract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Versão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compilador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Bloco </a:t>
            </a:r>
            <a:r>
              <a:rPr b="1" i="1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</a:t>
            </a:r>
            <a:endParaRPr b="1" i="1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Funções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7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variáveis de um Smart Contract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guardam as informações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um contrato.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1" name="Google Shape;661;p87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^0.4.18;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[tipo]  [visibilidade]  [nome] =  [valor] (opcional)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idade 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200" u="none" cap="none" strike="noStrike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2" name="Google Shape;662;p87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87"/>
          <p:cNvSpPr/>
          <p:nvPr/>
        </p:nvSpPr>
        <p:spPr>
          <a:xfrm>
            <a:off x="-92401" y="3932050"/>
            <a:ext cx="5961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8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variáveis em Solidity são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fortemente tipadas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Tipos mais usadas de variáveis:  </a:t>
            </a:r>
            <a:b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pt-BR" sz="23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uint, string, address, mapping, bool, ...</a:t>
            </a:r>
            <a:endParaRPr b="1" i="0" sz="23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9" name="Google Shape;669;p88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^0.4.18;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[tipo]  [visibilidade]  [nome] =  [valor] (opcional)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idade 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200" u="none" cap="none" strike="noStrike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0" name="Google Shape;670;p88"/>
          <p:cNvSpPr/>
          <p:nvPr/>
        </p:nvSpPr>
        <p:spPr>
          <a:xfrm rot="-5400000">
            <a:off x="548458" y="4101359"/>
            <a:ext cx="359400" cy="34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88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br>
              <a:rPr b="1" i="0" lang="pt-B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13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9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Variáveis podem ter três modos de visibilidade: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public, internal e private.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7" name="Google Shape;677;p89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^0.4.18;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[tipo]  [visibilidade]  [nome] =  [valor] (opcional)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idade 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200" u="none" cap="none" strike="noStrike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8" name="Google Shape;678;p89"/>
          <p:cNvSpPr/>
          <p:nvPr/>
        </p:nvSpPr>
        <p:spPr>
          <a:xfrm rot="-5400000">
            <a:off x="1386658" y="4101359"/>
            <a:ext cx="359400" cy="34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89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3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http://solidity.readthedocs.io/en/v0.4.24/contracts.html#visibility-and-getters</a:t>
            </a:r>
            <a:r>
              <a:rPr b="1" i="0" lang="pt-BR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0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Variáveis podem ter três modos de visibilidade: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public, internal e private.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5" name="Google Shape;685;p90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^0.4.18;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[tipo]  [visibilidade]  [nome] =  [valor] (opcional)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idade 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200" u="none" cap="none" strike="noStrike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6" name="Google Shape;686;p90"/>
          <p:cNvSpPr/>
          <p:nvPr/>
        </p:nvSpPr>
        <p:spPr>
          <a:xfrm rot="-5400000">
            <a:off x="1386658" y="4101359"/>
            <a:ext cx="359400" cy="34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90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3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http://solidity.readthedocs.io/en/v0.4.24/contracts.html#visibility-and-getters</a:t>
            </a:r>
            <a:r>
              <a:rPr b="1" i="0" lang="pt-BR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0"/>
          <p:cNvSpPr/>
          <p:nvPr/>
        </p:nvSpPr>
        <p:spPr>
          <a:xfrm rot="-5400000">
            <a:off x="2590228" y="2013454"/>
            <a:ext cx="205200" cy="19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0"/>
          <p:cNvSpPr txBox="1"/>
          <p:nvPr/>
        </p:nvSpPr>
        <p:spPr>
          <a:xfrm>
            <a:off x="853249" y="2256867"/>
            <a:ext cx="3665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Somente o </a:t>
            </a:r>
            <a:r>
              <a:rPr b="1" i="0" lang="pt-BR" sz="12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próprio contrato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i="0" lang="pt-BR" sz="12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contratos derivados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podem </a:t>
            </a:r>
            <a:r>
              <a:rPr b="1" i="0" lang="pt-BR" sz="12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gravar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i="0" lang="pt-BR" sz="12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Qualquer um pode ler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90"/>
          <p:cNvSpPr/>
          <p:nvPr/>
        </p:nvSpPr>
        <p:spPr>
          <a:xfrm rot="-5400000">
            <a:off x="5997103" y="2013454"/>
            <a:ext cx="205200" cy="19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0"/>
          <p:cNvSpPr txBox="1"/>
          <p:nvPr/>
        </p:nvSpPr>
        <p:spPr>
          <a:xfrm>
            <a:off x="4572000" y="2201200"/>
            <a:ext cx="32718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Somente o </a:t>
            </a:r>
            <a:r>
              <a:rPr b="1" i="0" lang="pt-BR" sz="12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próprio contrato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pode </a:t>
            </a:r>
            <a:r>
              <a:rPr b="1" i="0" lang="pt-BR" sz="12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ler e gravar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90"/>
          <p:cNvSpPr/>
          <p:nvPr/>
        </p:nvSpPr>
        <p:spPr>
          <a:xfrm rot="5400000">
            <a:off x="4012400" y="1272141"/>
            <a:ext cx="685200" cy="19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0"/>
          <p:cNvSpPr txBox="1"/>
          <p:nvPr/>
        </p:nvSpPr>
        <p:spPr>
          <a:xfrm>
            <a:off x="2393687" y="614233"/>
            <a:ext cx="3932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Somente o </a:t>
            </a:r>
            <a:r>
              <a:rPr b="1" i="0" lang="pt-BR" sz="12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próprio contrato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i="0" lang="pt-BR" sz="12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contratos derivados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podem </a:t>
            </a:r>
            <a:r>
              <a:rPr b="1" i="0" lang="pt-BR" sz="12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ler e gravar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1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variáveis de um Smart Contract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guardam as informações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um contrato.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9" name="Google Shape;699;p91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^0.4.18;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[tipo]  [visibilidade]  [nome] =  [valor] (opcional)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idade 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200" u="none" cap="none" strike="noStrike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0" name="Google Shape;700;p91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37" y="123200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91"/>
          <p:cNvSpPr txBox="1"/>
          <p:nvPr>
            <p:ph type="title"/>
          </p:nvPr>
        </p:nvSpPr>
        <p:spPr>
          <a:xfrm>
            <a:off x="954775" y="123200"/>
            <a:ext cx="8069400" cy="916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Crie quatro variáveis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públicas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com os seguintes valores: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nomeJogador="Neymar Jr."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numeroCamisa=10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selecao="Brasil"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dono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(guarda um endereço sem um valor pré-definido).</a:t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3" name="Google Shape;703;p91"/>
          <p:cNvSpPr txBox="1"/>
          <p:nvPr/>
        </p:nvSpPr>
        <p:spPr>
          <a:xfrm>
            <a:off x="0" y="845808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04" name="Google Shape;704;p91"/>
          <p:cNvSpPr/>
          <p:nvPr/>
        </p:nvSpPr>
        <p:spPr>
          <a:xfrm>
            <a:off x="10275" y="1088250"/>
            <a:ext cx="9144000" cy="3439200"/>
          </a:xfrm>
          <a:prstGeom prst="rect">
            <a:avLst/>
          </a:prstGeom>
          <a:solidFill>
            <a:srgbClr val="0B5394">
              <a:alpha val="3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92"/>
          <p:cNvPicPr preferRelativeResize="0"/>
          <p:nvPr/>
        </p:nvPicPr>
        <p:blipFill rotWithShape="1">
          <a:blip r:embed="rId3">
            <a:alphaModFix/>
          </a:blip>
          <a:srcRect b="0" l="12233" r="0" t="9082"/>
          <a:stretch/>
        </p:blipFill>
        <p:spPr>
          <a:xfrm>
            <a:off x="-30799" y="464625"/>
            <a:ext cx="9811302" cy="635277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92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Variáveis</a:t>
            </a:r>
            <a:endParaRPr b="1" i="1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11" name="Google Shape;71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12" name="Google Shape;712;p92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13" name="Google Shape;713;p92"/>
          <p:cNvSpPr/>
          <p:nvPr/>
        </p:nvSpPr>
        <p:spPr>
          <a:xfrm>
            <a:off x="800776" y="1457842"/>
            <a:ext cx="3387900" cy="7803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3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Estrutura de um Smart Contract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Versão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compilador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Bloco </a:t>
            </a:r>
            <a:r>
              <a:rPr b="1" i="1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</a:t>
            </a:r>
            <a:endParaRPr b="1" i="1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Funções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Como usar o ambiente Remix: </a:t>
            </a:r>
            <a:r>
              <a:rPr b="1" i="0" lang="pt-BR" sz="3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http://remix.ethereum.org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781425" y="2741150"/>
            <a:ext cx="5758200" cy="8520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4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funções de um Smart Contract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determinam os comportamentos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possíveis de um contrato.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Funções determinam as regras para alterar </a:t>
            </a:r>
            <a:b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valores de variáveis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4" name="Google Shape;724;p94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[declaração] [nome]       [parâmetros]     [visibilidade]  [retorno]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i="0" lang="pt-BR" sz="1200" u="none" cap="none" strike="noStrike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    alterarIdade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novaIdade)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idade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5" name="Google Shape;725;p94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94"/>
          <p:cNvSpPr/>
          <p:nvPr/>
        </p:nvSpPr>
        <p:spPr>
          <a:xfrm>
            <a:off x="-174535" y="3546991"/>
            <a:ext cx="5961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5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As funções de um Smart Contract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determinam os comportamentos </a:t>
            </a:r>
            <a:r>
              <a:rPr b="1" i="0" lang="pt-BR" sz="2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possíveis de um contrato.</a:t>
            </a:r>
            <a:endParaRPr b="1" i="0" sz="23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Funções determinam as regras para alterar </a:t>
            </a:r>
            <a:br>
              <a:rPr b="1" i="0" lang="pt-BR" sz="2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valores de variáveis</a:t>
            </a:r>
            <a:r>
              <a:rPr b="1" i="0" lang="pt-BR" sz="2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i="0" sz="23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2" name="Google Shape;732;p95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[declaração] [nome]       [parâmetros]     [visibilidade]  [retorno]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i="0" lang="pt-BR" sz="1200" u="none" cap="none" strike="noStrike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    alterarIdade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novaIdade)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idade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3" name="Google Shape;733;p95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37" y="123200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5"/>
          <p:cNvSpPr txBox="1"/>
          <p:nvPr>
            <p:ph type="title"/>
          </p:nvPr>
        </p:nvSpPr>
        <p:spPr>
          <a:xfrm>
            <a:off x="954775" y="123200"/>
            <a:ext cx="8069400" cy="916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Crie uma função chamada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alterarDono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que recebe por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parâmetro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uma variável chamada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novoDono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 Dentro da função, altere o valor da variável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dono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pelo valor da variável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novoDono.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Retorne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novoDono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 i="0" sz="1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6" name="Google Shape;736;p95"/>
          <p:cNvSpPr txBox="1"/>
          <p:nvPr/>
        </p:nvSpPr>
        <p:spPr>
          <a:xfrm>
            <a:off x="0" y="845808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37" name="Google Shape;737;p95"/>
          <p:cNvSpPr/>
          <p:nvPr/>
        </p:nvSpPr>
        <p:spPr>
          <a:xfrm>
            <a:off x="10275" y="1088250"/>
            <a:ext cx="9144000" cy="3439200"/>
          </a:xfrm>
          <a:prstGeom prst="rect">
            <a:avLst/>
          </a:prstGeom>
          <a:solidFill>
            <a:srgbClr val="0B5394">
              <a:alpha val="3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96"/>
          <p:cNvPicPr preferRelativeResize="0"/>
          <p:nvPr/>
        </p:nvPicPr>
        <p:blipFill rotWithShape="1">
          <a:blip r:embed="rId3">
            <a:alphaModFix/>
          </a:blip>
          <a:srcRect b="0" l="12233" r="0" t="9139"/>
          <a:stretch/>
        </p:blipFill>
        <p:spPr>
          <a:xfrm>
            <a:off x="-30799" y="472275"/>
            <a:ext cx="9849651" cy="63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Funções</a:t>
            </a:r>
            <a:endParaRPr b="1" i="1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4" name="Google Shape;74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45" name="Google Shape;745;p96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46" name="Google Shape;746;p96"/>
          <p:cNvSpPr/>
          <p:nvPr/>
        </p:nvSpPr>
        <p:spPr>
          <a:xfrm>
            <a:off x="872651" y="2884867"/>
            <a:ext cx="5369400" cy="7803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7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função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construtora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uma função especial que é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chamada apenas uma vez na criação (deploy)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do Smart Contract.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97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idade; </a:t>
            </a: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b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[declaração]  [parâmetros]   [visibilidade]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(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idadeInicial)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idade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idadeInicial;       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3" name="Google Shape;753;p97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97"/>
          <p:cNvSpPr/>
          <p:nvPr/>
        </p:nvSpPr>
        <p:spPr>
          <a:xfrm>
            <a:off x="-133476" y="3644600"/>
            <a:ext cx="5961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8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função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construtora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uma função especial que é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chamada apenas uma vez na criação (deploy)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do Smart Contract.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0" name="Google Shape;760;p98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idade; </a:t>
            </a: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b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[declaração]  [parâmetros]   [visibilidade]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(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idadeInicial)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idade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idadeInicial;       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1" name="Google Shape;761;p98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37" y="123200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8"/>
          <p:cNvSpPr txBox="1"/>
          <p:nvPr>
            <p:ph type="title"/>
          </p:nvPr>
        </p:nvSpPr>
        <p:spPr>
          <a:xfrm>
            <a:off x="954775" y="123200"/>
            <a:ext cx="8069400" cy="916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Crie uma função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construtora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que recebe por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parâmetro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as variáveis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_nomeJogador, _numeroCamisa e _selecao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 Use os valores dessas variáveis para alterar as variáveis do contrato: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nomeJogador, numeroCamisa e selecao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respectivamente.</a:t>
            </a:r>
            <a:endParaRPr b="1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4" name="Google Shape;764;p98"/>
          <p:cNvSpPr txBox="1"/>
          <p:nvPr/>
        </p:nvSpPr>
        <p:spPr>
          <a:xfrm>
            <a:off x="0" y="845808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65" name="Google Shape;765;p98"/>
          <p:cNvSpPr/>
          <p:nvPr/>
        </p:nvSpPr>
        <p:spPr>
          <a:xfrm>
            <a:off x="10275" y="1088250"/>
            <a:ext cx="9144000" cy="3439200"/>
          </a:xfrm>
          <a:prstGeom prst="rect">
            <a:avLst/>
          </a:prstGeom>
          <a:solidFill>
            <a:srgbClr val="0B5394">
              <a:alpha val="3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99"/>
          <p:cNvPicPr preferRelativeResize="0"/>
          <p:nvPr/>
        </p:nvPicPr>
        <p:blipFill rotWithShape="1">
          <a:blip r:embed="rId3">
            <a:alphaModFix/>
          </a:blip>
          <a:srcRect b="0" l="7518" r="0" t="9181"/>
          <a:stretch/>
        </p:blipFill>
        <p:spPr>
          <a:xfrm>
            <a:off x="-32482" y="472250"/>
            <a:ext cx="10229126" cy="62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Função Construtora</a:t>
            </a:r>
            <a:endParaRPr b="1" i="1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2" name="Google Shape;772;p99"/>
          <p:cNvSpPr/>
          <p:nvPr/>
        </p:nvSpPr>
        <p:spPr>
          <a:xfrm>
            <a:off x="852125" y="3552225"/>
            <a:ext cx="6201000" cy="9342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74" name="Google Shape;774;p99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0"/>
          <p:cNvSpPr txBox="1"/>
          <p:nvPr>
            <p:ph type="title"/>
          </p:nvPr>
        </p:nvSpPr>
        <p:spPr>
          <a:xfrm>
            <a:off x="730000" y="0"/>
            <a:ext cx="7688400" cy="1275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</a:pPr>
            <a:r>
              <a:rPr b="1" i="0" lang="pt-BR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Sabemos programar um Smart Contract do zero!!!</a:t>
            </a:r>
            <a:endParaRPr b="1" i="0" sz="2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0" name="Google Shape;780;p100"/>
          <p:cNvSpPr txBox="1"/>
          <p:nvPr>
            <p:ph type="title"/>
          </p:nvPr>
        </p:nvSpPr>
        <p:spPr>
          <a:xfrm>
            <a:off x="5313684" y="1149843"/>
            <a:ext cx="3675300" cy="3110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</a:pPr>
            <a:r>
              <a:rPr b="1" i="0" lang="pt-BR" sz="30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Estrutura de um Smart Contract</a:t>
            </a:r>
            <a:endParaRPr b="1" i="0" sz="30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Versão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compilador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Bloco </a:t>
            </a:r>
            <a:r>
              <a:rPr b="1" i="1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</a:t>
            </a:r>
            <a:endParaRPr b="1" i="1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Funções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81" name="Google Shape;781;p100"/>
          <p:cNvPicPr preferRelativeResize="0"/>
          <p:nvPr/>
        </p:nvPicPr>
        <p:blipFill rotWithShape="1">
          <a:blip r:embed="rId3">
            <a:alphaModFix/>
          </a:blip>
          <a:srcRect b="30996" l="9209" r="28140" t="15825"/>
          <a:stretch/>
        </p:blipFill>
        <p:spPr>
          <a:xfrm>
            <a:off x="178900" y="1275375"/>
            <a:ext cx="5498451" cy="303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1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Ambiente de desenvolvimento Remix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Estrutura básica de um Smart Contract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Variável especial `msg.sender`</a:t>
            </a:r>
            <a:endParaRPr b="1" i="0" sz="2200" u="none" cap="none" strike="noStrike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Expressão de controle `require`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7" name="Google Shape;787;p101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Antes do Desafio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8" name="Google Shape;788;p101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</a:pP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Vamos ver alguns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conceitos na prática</a:t>
            </a: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600" u="none" cap="none" strike="noStrike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2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msg.sender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pode ser usada dentro de qualquer função. Essa variável especial retorna 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endereço de quem está chamando a função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4" name="Google Shape;794;p102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idade; </a:t>
            </a: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b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criador; </a:t>
            </a: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(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idadeInicial)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idade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idadeInicial;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i="0" lang="pt-BR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criador </a:t>
            </a:r>
            <a:r>
              <a:rPr b="1" i="0" lang="pt-BR" sz="18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msg.sender;</a:t>
            </a:r>
            <a:endParaRPr b="1" i="0" sz="1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5" name="Google Shape;795;p102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02"/>
          <p:cNvSpPr/>
          <p:nvPr/>
        </p:nvSpPr>
        <p:spPr>
          <a:xfrm>
            <a:off x="184799" y="3826191"/>
            <a:ext cx="5961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3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msg.sender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pode ser usada dentro de qualquer função. Essa variável especial retorna 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endereço de quem está chamando a função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2" name="Google Shape;802;p103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idade; </a:t>
            </a: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b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criador; </a:t>
            </a: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[declaração]  [parâmetros]   [visibilidade]</a:t>
            </a:r>
            <a:endParaRPr b="1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(</a:t>
            </a:r>
            <a:r>
              <a:rPr b="1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idadeInicial)  </a:t>
            </a: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idade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idadeInicial;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criador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msg.sender;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200" u="none" cap="none" strike="noStrike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3" name="Google Shape;803;p103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37" y="123200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03"/>
          <p:cNvSpPr txBox="1"/>
          <p:nvPr>
            <p:ph type="title"/>
          </p:nvPr>
        </p:nvSpPr>
        <p:spPr>
          <a:xfrm>
            <a:off x="954775" y="123200"/>
            <a:ext cx="8069400" cy="916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 função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construtora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defina o valor da variável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dono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com o valor de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quem está criando o contrato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6" name="Google Shape;806;p103"/>
          <p:cNvSpPr txBox="1"/>
          <p:nvPr/>
        </p:nvSpPr>
        <p:spPr>
          <a:xfrm>
            <a:off x="0" y="845808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07" name="Google Shape;807;p103"/>
          <p:cNvSpPr/>
          <p:nvPr/>
        </p:nvSpPr>
        <p:spPr>
          <a:xfrm>
            <a:off x="10275" y="1088250"/>
            <a:ext cx="9144000" cy="3439200"/>
          </a:xfrm>
          <a:prstGeom prst="rect">
            <a:avLst/>
          </a:prstGeom>
          <a:solidFill>
            <a:srgbClr val="0B5394">
              <a:alpha val="3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Todos nesta página?</a:t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9271"/>
          <a:stretch/>
        </p:blipFill>
        <p:spPr>
          <a:xfrm>
            <a:off x="0" y="482525"/>
            <a:ext cx="9144000" cy="518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34" name="Google Shape;234;p32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104"/>
          <p:cNvPicPr preferRelativeResize="0"/>
          <p:nvPr/>
        </p:nvPicPr>
        <p:blipFill rotWithShape="1">
          <a:blip r:embed="rId3">
            <a:alphaModFix/>
          </a:blip>
          <a:srcRect b="0" l="8079" r="0" t="9584"/>
          <a:stretch/>
        </p:blipFill>
        <p:spPr>
          <a:xfrm>
            <a:off x="0" y="473775"/>
            <a:ext cx="9852378" cy="605746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0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msg.sender</a:t>
            </a:r>
            <a:endParaRPr b="1" i="1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14" name="Google Shape;814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15" name="Google Shape;815;p104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16" name="Google Shape;816;p104"/>
          <p:cNvSpPr/>
          <p:nvPr/>
        </p:nvSpPr>
        <p:spPr>
          <a:xfrm>
            <a:off x="1077975" y="4117850"/>
            <a:ext cx="1642500" cy="1746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5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Ambiente de desenvolvimento Remix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Estrutura básica de um Smart Contract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Variável especial `msg.sender`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Expressão de controle `require`</a:t>
            </a:r>
            <a:endParaRPr b="1" i="0" sz="2200" u="none" cap="none" strike="noStrike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2" name="Google Shape;822;p105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Antes do Desafio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3" name="Google Shape;823;p105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</a:pP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Vamos ver alguns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conceitos na prática</a:t>
            </a: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600" u="none" cap="none" strike="noStrike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6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expressão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require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similar ao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IF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É uma condicional que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se não for satisfeita emite uma exceção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 interrompe a execução do contrato.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9" name="Google Shape;829;p106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06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 </a:t>
            </a:r>
            <a:r>
              <a:rPr b="0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endParaRPr b="0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0" i="0" lang="pt-BR" sz="1200" u="none" cap="none" strike="noStrike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alterarIdade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novaIdade)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4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1" i="0" lang="pt-BR" sz="1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(novaIdade </a:t>
            </a:r>
            <a:r>
              <a:rPr b="1" i="0" lang="pt-BR" sz="14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idade, </a:t>
            </a:r>
            <a:r>
              <a:rPr b="1" i="0" lang="pt-BR" sz="1400" u="none" cap="none" strike="noStrike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"Nova idade de ser maior do que idade atual."</a:t>
            </a:r>
            <a:r>
              <a:rPr b="1" i="0" lang="pt-BR" sz="14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4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idade </a:t>
            </a:r>
            <a:r>
              <a:rPr b="0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novaIdade;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novaIdade;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200" u="none" cap="none" strike="noStrike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1" name="Google Shape;831;p106"/>
          <p:cNvSpPr/>
          <p:nvPr/>
        </p:nvSpPr>
        <p:spPr>
          <a:xfrm>
            <a:off x="184799" y="3480325"/>
            <a:ext cx="5961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7"/>
          <p:cNvSpPr txBox="1"/>
          <p:nvPr>
            <p:ph type="title"/>
          </p:nvPr>
        </p:nvSpPr>
        <p:spPr>
          <a:xfrm>
            <a:off x="729450" y="1219050"/>
            <a:ext cx="76884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expressão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require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similar ao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IF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É uma condicional que se </a:t>
            </a:r>
            <a:r>
              <a:rPr b="1" i="0" lang="pt-BR" sz="23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não for satisfeita emite uma exceção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 interrompe a execução do contrato.</a:t>
            </a:r>
            <a:endParaRPr b="1" i="0" sz="2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3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7" name="Google Shape;837;p107"/>
          <p:cNvSpPr txBox="1"/>
          <p:nvPr/>
        </p:nvSpPr>
        <p:spPr>
          <a:xfrm>
            <a:off x="2510950" y="4465825"/>
            <a:ext cx="65877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Mais: </a:t>
            </a:r>
            <a:r>
              <a:rPr b="1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http://solidity.readthedocs.io/en/v0.4.24/types.html#types</a:t>
            </a:r>
            <a:r>
              <a:rPr b="1" i="0" lang="pt-B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2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07"/>
          <p:cNvSpPr txBox="1"/>
          <p:nvPr/>
        </p:nvSpPr>
        <p:spPr>
          <a:xfrm>
            <a:off x="113425" y="2782217"/>
            <a:ext cx="8910900" cy="1683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NomeDoContrato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 </a:t>
            </a:r>
            <a:r>
              <a:rPr b="0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i="0" lang="pt-BR" sz="1200" u="none" cap="none" strike="noStrike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variável</a:t>
            </a:r>
            <a:endParaRPr b="0" i="0" sz="1200" u="none" cap="none" strike="noStrike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0" i="0" lang="pt-BR" sz="1200" u="none" cap="none" strike="noStrike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alterarIdade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novaIdade)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pt-BR" sz="1200" u="none" cap="none" strike="noStrike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  require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(novaIdade </a:t>
            </a:r>
            <a:r>
              <a:rPr b="1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idade, </a:t>
            </a:r>
            <a:r>
              <a:rPr b="1" i="0" lang="pt-BR" sz="1200" u="none" cap="none" strike="noStrike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"Nova idade de ser maior do que idade atual."</a:t>
            </a:r>
            <a:r>
              <a:rPr b="1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idade </a:t>
            </a:r>
            <a:r>
              <a:rPr b="0" i="0" lang="pt-BR" sz="1200" u="none" cap="none" strike="noStrike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novaIdade;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0" i="0" lang="pt-BR" sz="1200" u="none" cap="none" strike="noStrike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novaIdade;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200" u="none" cap="none" strike="noStrike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39" name="Google Shape;839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37" y="123200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07"/>
          <p:cNvSpPr txBox="1"/>
          <p:nvPr>
            <p:ph type="title"/>
          </p:nvPr>
        </p:nvSpPr>
        <p:spPr>
          <a:xfrm>
            <a:off x="954775" y="123200"/>
            <a:ext cx="8069400" cy="916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 função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alterarDono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use a expressão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para que a alteração do dono seja feita </a:t>
            </a:r>
            <a:r>
              <a:rPr b="1" i="0" lang="pt-BR" sz="15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somente se o dono atual for quem está chamando a função</a:t>
            </a:r>
            <a:r>
              <a:rPr b="1" i="0" lang="pt-BR" sz="15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5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1" name="Google Shape;841;p107"/>
          <p:cNvSpPr txBox="1"/>
          <p:nvPr/>
        </p:nvSpPr>
        <p:spPr>
          <a:xfrm>
            <a:off x="0" y="845808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42" name="Google Shape;842;p107"/>
          <p:cNvSpPr/>
          <p:nvPr/>
        </p:nvSpPr>
        <p:spPr>
          <a:xfrm>
            <a:off x="10275" y="1088250"/>
            <a:ext cx="9144000" cy="3439200"/>
          </a:xfrm>
          <a:prstGeom prst="rect">
            <a:avLst/>
          </a:prstGeom>
          <a:solidFill>
            <a:srgbClr val="0B5394">
              <a:alpha val="3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08"/>
          <p:cNvPicPr preferRelativeResize="0"/>
          <p:nvPr/>
        </p:nvPicPr>
        <p:blipFill rotWithShape="1">
          <a:blip r:embed="rId3">
            <a:alphaModFix/>
          </a:blip>
          <a:srcRect b="0" l="8079" r="0" t="9584"/>
          <a:stretch/>
        </p:blipFill>
        <p:spPr>
          <a:xfrm>
            <a:off x="-2800" y="482525"/>
            <a:ext cx="9907648" cy="6091448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0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Expressão require</a:t>
            </a:r>
            <a:endParaRPr b="1" i="1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49" name="Google Shape;849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50" name="Google Shape;850;p108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B4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B4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51" name="Google Shape;851;p108"/>
          <p:cNvSpPr/>
          <p:nvPr/>
        </p:nvSpPr>
        <p:spPr>
          <a:xfrm>
            <a:off x="1119050" y="2941467"/>
            <a:ext cx="5472000" cy="2103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9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Ambiente de desenvolvimento Remix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Estrutura básica de um Smart Contract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Variável especial `msg.sender`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Font typeface="Raleway"/>
              <a:buAutoNum type="arabicPeriod"/>
            </a:pPr>
            <a:r>
              <a:rPr b="1" i="0" lang="pt-BR" sz="2200" u="none" cap="none" strike="noStrike">
                <a:solidFill>
                  <a:srgbClr val="0B5394"/>
                </a:solidFill>
                <a:latin typeface="Raleway"/>
                <a:ea typeface="Raleway"/>
                <a:cs typeface="Raleway"/>
                <a:sym typeface="Raleway"/>
              </a:rPr>
              <a:t>Expressão de controle `require`</a:t>
            </a:r>
            <a:endParaRPr b="1" i="0" sz="2200" u="none" cap="none" strike="noStrike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7" name="Google Shape;857;p10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Antes do Desafio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8" name="Google Shape;858;p109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</a:pP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Vamos ver alguns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conceitos na prática</a:t>
            </a: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600" u="none" cap="none" strike="noStrike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9" name="Google Shape;85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992" y="4085413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60" name="Google Shape;860;p109"/>
          <p:cNvSpPr txBox="1"/>
          <p:nvPr/>
        </p:nvSpPr>
        <p:spPr>
          <a:xfrm>
            <a:off x="1591791" y="4338489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49803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b="0" i="0" sz="2400" u="none" cap="none" strike="noStrike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0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Interaja com o Smart Contract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6" name="Google Shape;866;p110"/>
          <p:cNvSpPr/>
          <p:nvPr/>
        </p:nvSpPr>
        <p:spPr>
          <a:xfrm>
            <a:off x="781425" y="2741152"/>
            <a:ext cx="5758200" cy="872700"/>
          </a:xfrm>
          <a:prstGeom prst="rect">
            <a:avLst/>
          </a:prstGeom>
          <a:solidFill>
            <a:srgbClr val="FF0000">
              <a:alpha val="1176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887" y="205325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10"/>
          <p:cNvSpPr txBox="1"/>
          <p:nvPr/>
        </p:nvSpPr>
        <p:spPr>
          <a:xfrm>
            <a:off x="729450" y="927933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1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leway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que vamos fazer neste projeto?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4" name="Google Shape;874;p111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Font typeface="Lato"/>
              <a:buNone/>
            </a:pP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Aprender a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programar Smart Contracts</a:t>
            </a:r>
            <a:r>
              <a:rPr b="0" i="0" lang="pt-BR" sz="1600" u="none" cap="none" strike="noStrike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 em Solidity para Ethereum.</a:t>
            </a:r>
            <a:endParaRPr b="0" i="0" sz="1600" u="none" cap="none" strike="noStrike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111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"/>
              <a:buChar char="●"/>
            </a:pPr>
            <a:r>
              <a:rPr b="1" i="0" lang="pt-BR" sz="18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Antes do Desafio:</a:t>
            </a:r>
            <a:endParaRPr b="0" i="0" sz="18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Char char="○"/>
            </a:pP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Ambientar-se com a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IDE Remix</a:t>
            </a:r>
            <a:endParaRPr b="1" i="0" sz="18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Char char="○"/>
            </a:pP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Entender a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estrutura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e os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elementos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básicos de um Smart Contract no Solidity</a:t>
            </a:r>
            <a:endParaRPr b="0" i="0" sz="18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Char char="○"/>
            </a:pP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Programar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compilar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fazer deploy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interagir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com Smart Contracts</a:t>
            </a:r>
            <a:b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8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"/>
              <a:buChar char="●"/>
            </a:pPr>
            <a:r>
              <a:rPr b="1" i="0" lang="pt-BR" sz="18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Desafio "Escritura de Imóveis":</a:t>
            </a:r>
            <a:endParaRPr b="1" i="0" sz="18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Char char="○"/>
            </a:pPr>
            <a:r>
              <a:rPr b="1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Desenvolver um Smart Contract</a:t>
            </a:r>
            <a:r>
              <a:rPr b="0" i="0" lang="pt-BR" sz="1800" u="none" cap="none" strike="noStrike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para registrar a transferência da propriedade de um imóvel dentro da plataforma Ethereum</a:t>
            </a:r>
            <a:endParaRPr b="0" i="0" sz="1800" u="none" cap="none" strike="noStrike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2"/>
          <p:cNvSpPr txBox="1"/>
          <p:nvPr>
            <p:ph type="title"/>
          </p:nvPr>
        </p:nvSpPr>
        <p:spPr>
          <a:xfrm>
            <a:off x="729450" y="1322450"/>
            <a:ext cx="80277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0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Escritura de Imóveis:</a:t>
            </a:r>
            <a:br>
              <a:rPr b="1" i="0" lang="pt-BR" sz="30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pt-BR" sz="24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Registro e transferência de imóveis</a:t>
            </a:r>
            <a:endParaRPr b="1" i="0" sz="2400" u="none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6591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Crie um contrato que recebe dois valores iniciais: 1) o </a:t>
            </a:r>
            <a:r>
              <a:rPr b="1" i="0" lang="pt-BR" sz="18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número de matrícula do imóvel</a:t>
            </a:r>
            <a:r>
              <a:rPr b="1" i="0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que representa o imóvel real no cartório de registro de imóveis e; 2) o endereço (</a:t>
            </a:r>
            <a:r>
              <a:rPr b="1" i="1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Account address</a:t>
            </a:r>
            <a:r>
              <a:rPr b="1" i="0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 do </a:t>
            </a:r>
            <a:r>
              <a:rPr b="1" i="0" lang="pt-BR" sz="18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proprietário</a:t>
            </a:r>
            <a:r>
              <a:rPr b="1" i="0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atual do imóvel.</a:t>
            </a:r>
            <a:br>
              <a:rPr b="1" i="0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18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Regras</a:t>
            </a:r>
            <a:r>
              <a:rPr b="1" i="0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Somente o proprietário do imóvel pode transferir a propriedade para outro endereço (</a:t>
            </a:r>
            <a:r>
              <a:rPr b="1" i="1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address</a:t>
            </a:r>
            <a:r>
              <a:rPr b="1" i="0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), por meio da função </a:t>
            </a:r>
            <a:r>
              <a:rPr b="1" i="0" lang="pt-BR" sz="18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transferir</a:t>
            </a:r>
            <a:r>
              <a:rPr b="1" i="0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i="0" sz="1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1" name="Google Shape;88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00" y="154000"/>
            <a:ext cx="914275" cy="9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12"/>
          <p:cNvSpPr txBox="1"/>
          <p:nvPr/>
        </p:nvSpPr>
        <p:spPr>
          <a:xfrm>
            <a:off x="1755575" y="153850"/>
            <a:ext cx="1674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Desafio</a:t>
            </a:r>
            <a:endParaRPr b="1" i="0" sz="2400" u="sng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3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0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Escritura de Imóveis:</a:t>
            </a:r>
            <a:br>
              <a:rPr b="1" i="0" lang="pt-BR" sz="30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pt-BR" sz="2400" u="none" cap="none" strike="noStrike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Registro e transferência de imóveis</a:t>
            </a:r>
            <a:endParaRPr b="1" i="0" sz="34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Criar arquivo 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Solidity: </a:t>
            </a:r>
            <a:r>
              <a:rPr b="0" i="1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EscrituraImovel.sol</a:t>
            </a:r>
            <a:endParaRPr b="1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Versão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compilador: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0.4.18</a:t>
            </a:r>
            <a:endParaRPr b="1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Bloco </a:t>
            </a:r>
            <a:r>
              <a:rPr b="1" i="1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EscrituraImovel</a:t>
            </a:r>
            <a:endParaRPr b="1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numeroMatricula, proprietario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Funções: </a:t>
            </a: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transferir, </a:t>
            </a:r>
            <a:r>
              <a:rPr b="1" i="1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constructor</a:t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8" name="Google Shape;88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00" y="154000"/>
            <a:ext cx="914275" cy="9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13"/>
          <p:cNvSpPr txBox="1"/>
          <p:nvPr/>
        </p:nvSpPr>
        <p:spPr>
          <a:xfrm>
            <a:off x="1755575" y="153850"/>
            <a:ext cx="1674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Desafio</a:t>
            </a:r>
            <a:endParaRPr b="1" i="0" sz="2400" u="sng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Como usar o ambiente Remix: </a:t>
            </a:r>
            <a:r>
              <a:rPr b="1" i="0" lang="pt-BR" sz="36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http://remix.ethereum.org</a:t>
            </a:r>
            <a:endParaRPr b="1" i="0" sz="3600" u="sng" cap="none" strike="noStrike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24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Criar</a:t>
            </a:r>
            <a:r>
              <a:rPr b="0" i="0" lang="pt-BR" sz="1600" u="none" cap="none" strike="noStrike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um arquivo Solidity</a:t>
            </a:r>
            <a:endParaRPr b="0" i="0" sz="1600" u="none" cap="none" strike="noStrike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um Smart Contracts em Solidity (</a:t>
            </a: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simplificado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Compilar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Smart Contract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com o Smart Contracts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</a:pPr>
            <a:r>
              <a:t/>
            </a:r>
            <a:endParaRPr b="1" i="0" sz="3600" u="sng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